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6" r:id="rId8"/>
    <p:sldId id="272" r:id="rId9"/>
    <p:sldId id="273" r:id="rId10"/>
    <p:sldId id="274" r:id="rId11"/>
    <p:sldId id="275" r:id="rId12"/>
    <p:sldId id="277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mitrios Mataras" initials="DM" lastIdx="0" clrIdx="0">
    <p:extLst>
      <p:ext uri="{19B8F6BF-5375-455C-9EA6-DF929625EA0E}">
        <p15:presenceInfo xmlns:p15="http://schemas.microsoft.com/office/powerpoint/2012/main" userId="34a27a5b00c6860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8991"/>
    <a:srgbClr val="C5A682"/>
    <a:srgbClr val="A87676"/>
    <a:srgbClr val="000000"/>
    <a:srgbClr val="0033CC"/>
    <a:srgbClr val="B00000"/>
    <a:srgbClr val="DEE2E5"/>
    <a:srgbClr val="76C5F0"/>
    <a:srgbClr val="75848D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howGuides="1">
      <p:cViewPr varScale="1">
        <p:scale>
          <a:sx n="120" d="100"/>
          <a:sy n="120" d="100"/>
        </p:scale>
        <p:origin x="12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2866" y="43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1F6FA53-3E2C-4394-8776-879EE3EFF494}" type="datetimeFigureOut">
              <a:rPr lang="el-GR"/>
              <a:pPr>
                <a:defRPr/>
              </a:pPr>
              <a:t>14/9/2021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53F9C4C-93F5-494C-88C6-5FF924BC3B8D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6223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A6F4978-5611-44F3-9AE8-9AF361497160}" type="datetimeFigureOut">
              <a:rPr lang="el-GR"/>
              <a:pPr>
                <a:defRPr/>
              </a:pPr>
              <a:t>14/9/2021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l-G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B4E4024-A59F-4E0B-9C36-73F525E79DB1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5126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/>
              <a:t>We should use a different picture for each presentation.</a:t>
            </a:r>
            <a:endParaRPr lang="el-GR" dirty="0"/>
          </a:p>
        </p:txBody>
      </p:sp>
      <p:sp>
        <p:nvSpPr>
          <p:cNvPr id="122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E83F45-A0BA-48B4-978C-E5D0BCAB8423}" type="slidenum">
              <a:rPr lang="el-GR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1881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3962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ΤΙΤΛΟΙ ΠΑΡΟΥΣΙΑΣΗ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rgbClr val="76C5F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2450" y="2456892"/>
            <a:ext cx="7755698" cy="1490256"/>
          </a:xfr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/>
          <a:lstStyle>
            <a:lvl1pPr algn="l">
              <a:lnSpc>
                <a:spcPct val="85000"/>
              </a:lnSpc>
              <a:defRPr sz="44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624" y="4185084"/>
            <a:ext cx="7752523" cy="2124236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4724400" y="76200"/>
            <a:ext cx="3844044" cy="2133600"/>
            <a:chOff x="5148064" y="392017"/>
            <a:chExt cx="3276364" cy="1848851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18" name="Rectangle 17"/>
            <p:cNvSpPr/>
            <p:nvPr userDrawn="1"/>
          </p:nvSpPr>
          <p:spPr>
            <a:xfrm>
              <a:off x="5148064" y="392017"/>
              <a:ext cx="3276364" cy="18488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5363018" y="574078"/>
              <a:ext cx="2844316" cy="1546705"/>
            </a:xfrm>
            <a:prstGeom prst="rect">
              <a:avLst/>
            </a:prstGeom>
          </p:spPr>
        </p:pic>
      </p:grp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-114300"/>
            <a:ext cx="2095500" cy="209550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200" y="186095"/>
            <a:ext cx="1423059" cy="1642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82804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ΤΙΤΛΟΣ ΜΕ ΠΕΡΙΕΧΟ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/>
          <p:nvPr userDrawn="1"/>
        </p:nvSpPr>
        <p:spPr>
          <a:xfrm>
            <a:off x="863600" y="152400"/>
            <a:ext cx="8056563" cy="936625"/>
          </a:xfrm>
          <a:prstGeom prst="rect">
            <a:avLst/>
          </a:prstGeom>
          <a:solidFill>
            <a:srgbClr val="78899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875" y="145913"/>
            <a:ext cx="722313" cy="949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313" y="1269000"/>
            <a:ext cx="8719215" cy="50399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899592" y="152400"/>
            <a:ext cx="8019915" cy="925200"/>
          </a:xfrm>
          <a:prstGeom prst="rect">
            <a:avLst/>
          </a:prstGeom>
          <a:noFill/>
          <a:ln w="22225" cmpd="sng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400" b="1" i="0" smtClean="0">
                <a:solidFill>
                  <a:srgbClr val="DEE2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34541A-CBE2-47F9-BE73-C9E142DB585F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727650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ΔΥΟ ΣΤΗ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863600" y="152400"/>
            <a:ext cx="8056563" cy="936625"/>
          </a:xfrm>
          <a:prstGeom prst="rect">
            <a:avLst/>
          </a:prstGeom>
          <a:solidFill>
            <a:srgbClr val="78899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1315" y="1269000"/>
            <a:ext cx="4325444" cy="5050148"/>
          </a:xfrm>
          <a:effectLst/>
        </p:spPr>
        <p:txBody>
          <a:bodyPr/>
          <a:lstStyle>
            <a:lvl1pPr>
              <a:defRPr lang="en-US" sz="2400" dirty="0" smtClean="0"/>
            </a:lvl1pPr>
            <a:lvl2pPr>
              <a:defRPr lang="en-US" sz="2000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0488" y="1269000"/>
            <a:ext cx="4211512" cy="5050147"/>
          </a:xfrm>
          <a:effectLst/>
        </p:spPr>
        <p:txBody>
          <a:bodyPr/>
          <a:lstStyle>
            <a:lvl1pPr>
              <a:defRPr lang="en-US" sz="2400" smtClean="0"/>
            </a:lvl1pPr>
            <a:lvl2pPr>
              <a:defRPr lang="en-US" sz="2000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899592" y="152400"/>
            <a:ext cx="8019915" cy="925200"/>
          </a:xfrm>
          <a:prstGeom prst="rect">
            <a:avLst/>
          </a:prstGeom>
          <a:noFill/>
          <a:ln w="22225" cmpd="sng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400" b="1" i="0" smtClean="0">
                <a:solidFill>
                  <a:srgbClr val="DEE2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9399AC-07D9-40B7-8A56-5D1951E7FDFF}" type="slidenum">
              <a:rPr lang="el-GR"/>
              <a:pPr/>
              <a:t>‹#›</a:t>
            </a:fld>
            <a:endParaRPr lang="el-GR"/>
          </a:p>
        </p:txBody>
      </p:sp>
      <p:pic>
        <p:nvPicPr>
          <p:cNvPr id="10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875" y="145913"/>
            <a:ext cx="722313" cy="949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142995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ΣΥ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1"/>
          <p:cNvSpPr/>
          <p:nvPr userDrawn="1"/>
        </p:nvSpPr>
        <p:spPr>
          <a:xfrm>
            <a:off x="863600" y="152400"/>
            <a:ext cx="8056563" cy="936625"/>
          </a:xfrm>
          <a:prstGeom prst="rect">
            <a:avLst/>
          </a:prstGeom>
          <a:solidFill>
            <a:srgbClr val="78899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314" y="1164494"/>
            <a:ext cx="4230666" cy="349405"/>
          </a:xfrm>
        </p:spPr>
        <p:txBody>
          <a:bodyPr anchor="ctr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1314" y="1674150"/>
            <a:ext cx="4230666" cy="467117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35996" y="1171383"/>
            <a:ext cx="4356004" cy="349405"/>
          </a:xfrm>
          <a:effectLst/>
        </p:spPr>
        <p:txBody>
          <a:bodyPr anchor="ctr"/>
          <a:lstStyle>
            <a:lvl1pPr marL="0" indent="0">
              <a:buNone/>
              <a:defRPr lang="en-US" sz="2400" b="0" dirty="0" smtClean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5996" y="1674150"/>
            <a:ext cx="4356004" cy="4671174"/>
          </a:xfrm>
          <a:effectLst/>
        </p:spPr>
        <p:txBody>
          <a:bodyPr/>
          <a:lstStyle>
            <a:lvl1pPr>
              <a:defRPr lang="en-US" sz="2000" smtClean="0"/>
            </a:lvl1pPr>
            <a:lvl2pPr>
              <a:defRPr lang="en-US" sz="1800" smtClean="0"/>
            </a:lvl2pPr>
            <a:lvl3pPr>
              <a:defRPr lang="en-US" sz="1800" smtClean="0"/>
            </a:lvl3pPr>
            <a:lvl4pPr>
              <a:defRPr lang="en-US" sz="1800" smtClean="0"/>
            </a:lvl4pPr>
            <a:lvl5pPr>
              <a:defRPr lang="en-US" sz="1800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Footer Placeholder 9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l">
              <a:defRPr sz="1400" b="1" i="0" smtClean="0">
                <a:solidFill>
                  <a:srgbClr val="DEE2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14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05B55908-F87D-46AC-BF3A-5EFE8E8CF932}" type="slidenum">
              <a:rPr lang="el-GR"/>
              <a:pPr/>
              <a:t>‹#›</a:t>
            </a:fld>
            <a:endParaRPr lang="el-GR"/>
          </a:p>
        </p:txBody>
      </p:sp>
      <p:pic>
        <p:nvPicPr>
          <p:cNvPr id="15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875" y="145913"/>
            <a:ext cx="722313" cy="949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899592" y="152400"/>
            <a:ext cx="8019915" cy="925200"/>
          </a:xfrm>
          <a:prstGeom prst="rect">
            <a:avLst/>
          </a:prstGeom>
          <a:noFill/>
          <a:ln w="22225" cmpd="sng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58615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ΜΟΝΟ ΤΙ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63600" y="152400"/>
            <a:ext cx="8056563" cy="936625"/>
          </a:xfrm>
          <a:prstGeom prst="rect">
            <a:avLst/>
          </a:prstGeom>
          <a:solidFill>
            <a:srgbClr val="788991"/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899592" y="152400"/>
            <a:ext cx="8019915" cy="925200"/>
          </a:xfrm>
          <a:prstGeom prst="rect">
            <a:avLst/>
          </a:prstGeom>
          <a:noFill/>
          <a:ln w="22225" cmpd="sng">
            <a:noFill/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400" b="1" i="0" smtClean="0">
                <a:solidFill>
                  <a:srgbClr val="DEE2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C359CE-5777-4B47-8E32-74A0347AFAD1}" type="slidenum">
              <a:rPr lang="el-GR"/>
              <a:pPr/>
              <a:t>‹#›</a:t>
            </a:fld>
            <a:endParaRPr lang="el-G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2875" y="145913"/>
            <a:ext cx="722313" cy="949325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847731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5575300"/>
            <a:ext cx="9144000" cy="12827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649950"/>
            <a:ext cx="8217976" cy="522249"/>
          </a:xfrm>
          <a:ln>
            <a:noFill/>
          </a:ln>
        </p:spPr>
        <p:txBody>
          <a:bodyPr/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9144000" cy="5575188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319024"/>
            <a:ext cx="8217976" cy="38657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8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770400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3600" y="152400"/>
            <a:ext cx="8056563" cy="923925"/>
          </a:xfrm>
          <a:prstGeom prst="rect">
            <a:avLst/>
          </a:prstGeom>
          <a:noFill/>
          <a:ln w="22225" cmpd="sng">
            <a:noFill/>
            <a:prstDash val="solid"/>
          </a:ln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25" y="1268413"/>
            <a:ext cx="8718550" cy="4860925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/>
        </p:nvSpPr>
        <p:spPr>
          <a:xfrm rot="5400000">
            <a:off x="4400550" y="2114550"/>
            <a:ext cx="342900" cy="9144000"/>
          </a:xfrm>
          <a:prstGeom prst="rect">
            <a:avLst/>
          </a:prstGeom>
          <a:solidFill>
            <a:srgbClr val="78899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863600" y="6505575"/>
            <a:ext cx="6948488" cy="3429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1" i="0" dirty="0" smtClean="0">
                <a:solidFill>
                  <a:srgbClr val="DEE2E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BD989CB-D68F-487D-8D30-D6E6D9A254F6}" type="datetime1">
              <a:rPr lang="el-GR" smtClean="0"/>
              <a:pPr>
                <a:defRPr/>
              </a:pPr>
              <a:t>14/9/2021</a:t>
            </a:fld>
            <a:endParaRPr lang="el-GR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225632" y="6505575"/>
            <a:ext cx="900112" cy="3333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DEE2E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fld id="{9BD33534-072B-4395-AC78-CD407D16E324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2" r:id="rId2"/>
    <p:sldLayoutId id="2147483863" r:id="rId3"/>
    <p:sldLayoutId id="2147483864" r:id="rId4"/>
    <p:sldLayoutId id="2147483865" r:id="rId5"/>
    <p:sldLayoutId id="2147483866" r:id="rId6"/>
  </p:sldLayoutIdLst>
  <p:transition spd="slow"/>
  <p:hf sldNum="0" hdr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kern="1200" spc="-50">
          <a:solidFill>
            <a:srgbClr val="76C5F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rgbClr val="76C5F0"/>
          </a:solidFill>
          <a:latin typeface="Calibri" panose="020F0502020204030204" pitchFamily="34" charset="0"/>
        </a:defRPr>
      </a:lvl9pPr>
    </p:titleStyle>
    <p:bodyStyle>
      <a:lvl1pPr marL="180000" indent="-180000" algn="l" rtl="0" fontAlgn="base">
        <a:lnSpc>
          <a:spcPct val="100000"/>
        </a:lnSpc>
        <a:spcBef>
          <a:spcPts val="600"/>
        </a:spcBef>
        <a:spcAft>
          <a:spcPts val="0"/>
        </a:spcAft>
        <a:buClr>
          <a:srgbClr val="76C5F0"/>
        </a:buClr>
        <a:buSzPct val="120000"/>
        <a:buFont typeface="Wingdings" panose="05000000000000000000" pitchFamily="2" charset="2"/>
        <a:buChar char="§"/>
        <a:defRPr sz="2800" kern="1200" spc="1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360000" indent="-180000" algn="l" rtl="0" fontAlgn="base">
        <a:lnSpc>
          <a:spcPct val="100000"/>
        </a:lnSpc>
        <a:spcBef>
          <a:spcPts val="300"/>
        </a:spcBef>
        <a:spcAft>
          <a:spcPts val="0"/>
        </a:spcAft>
        <a:buClr>
          <a:srgbClr val="76C5F0"/>
        </a:buClr>
        <a:buSzPct val="120000"/>
        <a:buFont typeface="Wingdings" panose="05000000000000000000" pitchFamily="2" charset="2"/>
        <a:buChar char="§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540000" indent="-180000" algn="l" rtl="0" fontAlgn="base">
        <a:lnSpc>
          <a:spcPct val="100000"/>
        </a:lnSpc>
        <a:spcBef>
          <a:spcPts val="300"/>
        </a:spcBef>
        <a:spcAft>
          <a:spcPts val="300"/>
        </a:spcAft>
        <a:buClr>
          <a:srgbClr val="76C5F0"/>
        </a:buClr>
        <a:buSzPct val="12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720000" indent="-180000" algn="l" rtl="0" fontAlgn="base">
        <a:lnSpc>
          <a:spcPct val="100000"/>
        </a:lnSpc>
        <a:spcBef>
          <a:spcPts val="300"/>
        </a:spcBef>
        <a:spcAft>
          <a:spcPts val="300"/>
        </a:spcAft>
        <a:buClr>
          <a:srgbClr val="76C5F0"/>
        </a:buClr>
        <a:buSzPct val="120000"/>
        <a:buFont typeface="Wingdings" panose="05000000000000000000" pitchFamily="2" charset="2"/>
        <a:buChar char="§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900000" indent="-180000" algn="l" rtl="0" fontAlgn="base">
        <a:lnSpc>
          <a:spcPct val="100000"/>
        </a:lnSpc>
        <a:spcBef>
          <a:spcPts val="300"/>
        </a:spcBef>
        <a:spcAft>
          <a:spcPts val="300"/>
        </a:spcAft>
        <a:buClr>
          <a:srgbClr val="76C5F0"/>
        </a:buClr>
        <a:buSzPct val="120000"/>
        <a:buFont typeface="Wingdings" panose="05000000000000000000" pitchFamily="2" charset="2"/>
        <a:buChar char="§"/>
        <a:defRPr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600" dirty="0">
                <a:latin typeface="+mj-lt"/>
              </a:rPr>
              <a:t>Τίτλος Διπλωματικής Εργασίας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fontAlgn="auto">
              <a:defRPr/>
            </a:pPr>
            <a:r>
              <a:rPr lang="en-US" dirty="0">
                <a:latin typeface="+mj-lt"/>
              </a:rPr>
              <a:t>ONOMA</a:t>
            </a:r>
            <a:r>
              <a:rPr lang="el-GR" dirty="0">
                <a:latin typeface="+mj-lt"/>
              </a:rPr>
              <a:t>:</a:t>
            </a:r>
            <a:endParaRPr lang="en-US" dirty="0">
              <a:latin typeface="+mj-lt"/>
            </a:endParaRPr>
          </a:p>
          <a:p>
            <a:pPr fontAlgn="auto">
              <a:defRPr/>
            </a:pPr>
            <a:endParaRPr lang="el-GR" dirty="0">
              <a:latin typeface="+mj-lt"/>
            </a:endParaRPr>
          </a:p>
          <a:p>
            <a:pPr fontAlgn="auto">
              <a:defRPr/>
            </a:pPr>
            <a:r>
              <a:rPr lang="el-GR" dirty="0">
                <a:latin typeface="+mj-lt"/>
              </a:rPr>
              <a:t>ΕΠΙΒΛΕΠΩΝ:</a:t>
            </a:r>
          </a:p>
          <a:p>
            <a:pPr fontAlgn="auto">
              <a:defRPr/>
            </a:pPr>
            <a:r>
              <a:rPr lang="el-GR" dirty="0">
                <a:latin typeface="+mj-lt"/>
              </a:rPr>
              <a:t>ΕΡΓΑΣΤΗΡΙΟ: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ΣΥΜΠΕΡΑΣΜΑΤΑ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46793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ΠΡΟΟΠΤΙΚΕΣ - ΠΡΟΤΑΣΕΙΣ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6010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ΕΥΧΑΡΙΣΤΙΕΣ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8405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effectLst/>
        </p:spPr>
        <p:txBody>
          <a:bodyPr vert="horz" lIns="91440" tIns="45720" rIns="91440" bIns="45720" rtlCol="0">
            <a:noAutofit/>
          </a:bodyPr>
          <a:lstStyle/>
          <a:p>
            <a:r>
              <a:rPr lang="el-GR" dirty="0"/>
              <a:t>Εισαγωγή στο θέμα της ΔΕ </a:t>
            </a:r>
          </a:p>
          <a:p>
            <a:pPr lvl="1"/>
            <a:r>
              <a:rPr lang="el-GR" dirty="0"/>
              <a:t>Εφαρμογές, Καινοτομία</a:t>
            </a:r>
          </a:p>
          <a:p>
            <a:pPr lvl="1"/>
            <a:r>
              <a:rPr lang="el-GR" dirty="0"/>
              <a:t>Στόχος και Χρησιμότητα της ΔΕ</a:t>
            </a:r>
          </a:p>
          <a:p>
            <a:pPr lvl="1"/>
            <a:r>
              <a:rPr lang="el-GR" dirty="0"/>
              <a:t>Οικονομοτεχνικά Στοιχεία</a:t>
            </a:r>
          </a:p>
          <a:p>
            <a:r>
              <a:rPr lang="el-GR" dirty="0"/>
              <a:t>Θεωρητική Προσέγγιση</a:t>
            </a:r>
          </a:p>
          <a:p>
            <a:r>
              <a:rPr lang="el-GR" dirty="0"/>
              <a:t>Πειραματική ή/και Υπολογιστική Μεθοδολογία</a:t>
            </a:r>
          </a:p>
          <a:p>
            <a:r>
              <a:rPr lang="el-GR" dirty="0"/>
              <a:t>Χαρακτηριστικά Αποτελέσματα</a:t>
            </a:r>
          </a:p>
          <a:p>
            <a:r>
              <a:rPr lang="el-GR" dirty="0"/>
              <a:t>Συζήτηση – Συμπεράσματα</a:t>
            </a:r>
          </a:p>
          <a:p>
            <a:r>
              <a:rPr lang="el-GR" dirty="0"/>
              <a:t>Προτάσεις - Προοπτικές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dirty="0"/>
              <a:t>ΠΕΡΙΕΧΟΜΕΝΑ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DEE2E5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anose="020F0502020204030204" pitchFamily="34" charset="0"/>
              </a:defRPr>
            </a:lvl1pPr>
          </a:lstStyle>
          <a:p>
            <a:fld id="{9BD33534-072B-4395-AC78-CD407D16E324}" type="slidenum">
              <a:rPr lang="el-GR" smtClean="0"/>
              <a:pPr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4826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ΕΙΣΑΓΩΓΗ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27589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ΘΕΩΡΗΤΙΚΗ ΠΡΟΣΕΓΓΙΣΗ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54572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ΠΕΙΡΑΜΑΤΙΚΗ ΜΕΘΟΔΟΛΟΓΙΑ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29453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ΥΠΟΛΟΓΙΣΤΙΚΗ ΜΕΘΟΔΟΛΟΓΙΑ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8855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ΑΠΟΤΕΛΕΣΜΑΤΑ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602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ΑΠΟΤΕΛΕΣΜΑΤΑ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36827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ΣΥΖΗΤΗΣΗ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327167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heme/theme1.xml><?xml version="1.0" encoding="utf-8"?>
<a:theme xmlns:a="http://schemas.openxmlformats.org/drawingml/2006/main" name="ChemEngU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emEngUP" id="{2CDAF03E-C4D1-4174-AC93-7EB7D5528D9E}" vid="{7F586110-FE22-4C29-A170-34C070641C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ChemEngUP</Template>
  <TotalTime>1152</TotalTime>
  <Words>68</Words>
  <Application>Microsoft Office PowerPoint</Application>
  <PresentationFormat>On-screen Show (4:3)</PresentationFormat>
  <Paragraphs>28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Wingdings 2</vt:lpstr>
      <vt:lpstr>ChemEngUP</vt:lpstr>
      <vt:lpstr>Τίτλος Διπλωματικής Εργασίας</vt:lpstr>
      <vt:lpstr>ΠΕΡΙΕΧΟΜΕΝΑ</vt:lpstr>
      <vt:lpstr>ΕΙΣΑΓΩΓΗ</vt:lpstr>
      <vt:lpstr>ΘΕΩΡΗΤΙΚΗ ΠΡΟΣΕΓΓΙΣΗ</vt:lpstr>
      <vt:lpstr>ΠΕΙΡΑΜΑΤΙΚΗ ΜΕΘΟΔΟΛΟΓΙΑ</vt:lpstr>
      <vt:lpstr>ΥΠΟΛΟΓΙΣΤΙΚΗ ΜΕΘΟΔΟΛΟΓΙΑ</vt:lpstr>
      <vt:lpstr>ΑΠΟΤΕΛΕΣΜΑΤΑ</vt:lpstr>
      <vt:lpstr>ΑΠΟΤΕΛΕΣΜΑΤΑ</vt:lpstr>
      <vt:lpstr>ΣΥΖΗΤΗΣΗ</vt:lpstr>
      <vt:lpstr>ΣΥΜΠΕΡΑΣΜΑΤΑ</vt:lpstr>
      <vt:lpstr>ΠΡΟΟΠΤΙΚΕΣ - ΠΡΟΤΑΣΕΙΣ</vt:lpstr>
      <vt:lpstr>ΕΥΧΑΡΙΣΤΙΕΣ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dceup</dc:creator>
  <cp:lastModifiedBy>Πανδής Σπυρίδων</cp:lastModifiedBy>
  <cp:revision>112</cp:revision>
  <dcterms:created xsi:type="dcterms:W3CDTF">2013-11-07T11:14:35Z</dcterms:created>
  <dcterms:modified xsi:type="dcterms:W3CDTF">2021-09-14T10:33:50Z</dcterms:modified>
</cp:coreProperties>
</file>